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88" r:id="rId3"/>
    <p:sldId id="265" r:id="rId4"/>
    <p:sldId id="289" r:id="rId5"/>
    <p:sldId id="290" r:id="rId6"/>
    <p:sldId id="291" r:id="rId7"/>
    <p:sldId id="292" r:id="rId8"/>
    <p:sldId id="29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039" autoAdjust="0"/>
  </p:normalViewPr>
  <p:slideViewPr>
    <p:cSldViewPr>
      <p:cViewPr varScale="1">
        <p:scale>
          <a:sx n="66" d="100"/>
          <a:sy n="66" d="100"/>
        </p:scale>
        <p:origin x="20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5A339-09C1-4642-B346-BBC2542BE4A5}" type="datetimeFigureOut">
              <a:rPr lang="en-US" smtClean="0"/>
              <a:t>10/23/2013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EC34EF-B3D0-498A-9211-893A0147AAA0}" type="slidenum">
              <a:rPr lang="en-US" smtClean="0"/>
              <a:t>‹#›</a:t>
            </a:fld>
            <a:endParaRPr lang="en-US"/>
          </a:p>
        </p:txBody>
      </p:sp>
    </p:spTree>
    <p:extLst>
      <p:ext uri="{BB962C8B-B14F-4D97-AF65-F5344CB8AC3E}">
        <p14:creationId xmlns:p14="http://schemas.microsoft.com/office/powerpoint/2010/main" val="129652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1</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Following this session, you should all:</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2</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accessing the portal through the EPHT program page*</a:t>
            </a:r>
          </a:p>
          <a:p>
            <a:r>
              <a:rPr lang="en-US" dirty="0" smtClean="0"/>
              <a:t>*Point</a:t>
            </a:r>
            <a:r>
              <a:rPr lang="en-US" baseline="0" dirty="0" smtClean="0"/>
              <a:t> out the direct URL for the IPHT portal*</a:t>
            </a:r>
          </a:p>
          <a:p>
            <a:endParaRPr lang="en-US" baseline="0" dirty="0" smtClean="0"/>
          </a:p>
          <a:p>
            <a:r>
              <a:rPr lang="en-US" baseline="0" dirty="0" smtClean="0"/>
              <a:t>*Overview of basic navigation through dropdown and search box*</a:t>
            </a:r>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3</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Our focus for today will cover these three areas of content on the portal and how you can use them to both find data on the portal and understand the rationale, strengths, and limitations of the data and measures presented.</a:t>
            </a:r>
          </a:p>
          <a:p>
            <a:endParaRPr lang="en-US" baseline="0" dirty="0" smtClean="0"/>
          </a:p>
          <a:p>
            <a:r>
              <a:rPr lang="en-US" baseline="0" dirty="0" smtClean="0"/>
              <a:t>Included in your handouts are a pair of FAQ documents about the indicator profiles and metadata, respectively.</a:t>
            </a:r>
          </a:p>
          <a:p>
            <a:endParaRPr lang="en-US" baseline="0" dirty="0" smtClean="0"/>
          </a:p>
          <a:p>
            <a:r>
              <a:rPr lang="en-US" baseline="0" dirty="0" smtClean="0"/>
              <a:t>*Walkthrough layout of Content landing pages*</a:t>
            </a:r>
          </a:p>
          <a:p>
            <a:r>
              <a:rPr lang="en-US" baseline="0" dirty="0" smtClean="0"/>
              <a:t>*Point out links to Indicator Profiles*</a:t>
            </a:r>
          </a:p>
          <a:p>
            <a:r>
              <a:rPr lang="en-US" baseline="0" dirty="0" smtClean="0"/>
              <a:t>*Show the metadata search and library access options*</a:t>
            </a:r>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4</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Briefly walkthrough the handouts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5</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Now we come to the more hands on part of the session.</a:t>
            </a:r>
          </a:p>
          <a:p>
            <a:endParaRPr lang="en-US" baseline="0" dirty="0" smtClean="0"/>
          </a:p>
          <a:p>
            <a:r>
              <a:rPr lang="en-US" baseline="0" dirty="0" smtClean="0"/>
              <a:t>Also in your packets is a set of data exercises. </a:t>
            </a:r>
            <a:r>
              <a:rPr lang="en-US" sz="1200" kern="1200" dirty="0" smtClean="0">
                <a:solidFill>
                  <a:schemeClr val="tx1"/>
                </a:solidFill>
                <a:effectLst/>
                <a:latin typeface="+mn-lt"/>
                <a:ea typeface="+mn-ea"/>
                <a:cs typeface="+mn-cs"/>
              </a:rPr>
              <a:t>The purpose of this series of exercises is to guide new users in finding and using the data and information available on the IPHT Portal. The exercises are structured to walk the user through the content and data included on the portal to better acclimate users.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As a group we’re going to walk through the first exercise.</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6</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7</a:t>
            </a:fld>
            <a:endParaRPr lang="en-US"/>
          </a:p>
        </p:txBody>
      </p:sp>
    </p:spTree>
    <p:extLst>
      <p:ext uri="{BB962C8B-B14F-4D97-AF65-F5344CB8AC3E}">
        <p14:creationId xmlns:p14="http://schemas.microsoft.com/office/powerpoint/2010/main" val="3749852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07EC34EF-B3D0-498A-9211-893A0147AAA0}" type="slidenum">
              <a:rPr lang="en-US" smtClean="0"/>
              <a:t>8</a:t>
            </a:fld>
            <a:endParaRPr lang="en-US"/>
          </a:p>
        </p:txBody>
      </p:sp>
    </p:spTree>
    <p:extLst>
      <p:ext uri="{BB962C8B-B14F-4D97-AF65-F5344CB8AC3E}">
        <p14:creationId xmlns:p14="http://schemas.microsoft.com/office/powerpoint/2010/main" val="3749852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2FA90-CE94-4AD2-8785-C2B8649BC4C6}" type="datetimeFigureOut">
              <a:rPr lang="en-US" smtClean="0"/>
              <a:pPr/>
              <a:t>10/23/2013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DB715-3F09-4481-9488-2CFA12FDE5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72FA90-CE94-4AD2-8785-C2B8649BC4C6}" type="datetimeFigureOut">
              <a:rPr lang="en-US" smtClean="0"/>
              <a:pPr/>
              <a:t>10/23/2013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DB715-3F09-4481-9488-2CFA12FDE5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s://pht.idph.state.ia.us/" TargetMode="External"/><Relationship Id="rId4" Type="http://schemas.openxmlformats.org/officeDocument/2006/relationships/hyperlink" Target="http://www.idph.state.ia.us/ehs/epht.aspx"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mailto:EPHT@idph.iowa.gov"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2971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dirty="0">
                <a:solidFill>
                  <a:srgbClr val="3C9E6F"/>
                </a:solidFill>
                <a:latin typeface="+mj-lt"/>
                <a:ea typeface="+mj-ea"/>
                <a:cs typeface="+mj-cs"/>
              </a:rPr>
              <a:t>Using Data from the Iowa Public Health Tracking Portal</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3810000"/>
            <a:ext cx="7010400" cy="1905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ctr" defTabSz="914400" rtl="0" eaLnBrk="1" fontAlgn="base" latinLnBrk="0" hangingPunct="1">
              <a:spcBef>
                <a:spcPct val="20000"/>
              </a:spcBef>
              <a:spcAft>
                <a:spcPts val="2400"/>
              </a:spcAft>
              <a:buClrTx/>
              <a:buSzTx/>
              <a:tabLst/>
              <a:defRPr/>
            </a:pPr>
            <a:r>
              <a:rPr lang="en-US" sz="3200" kern="0" dirty="0" smtClean="0"/>
              <a:t>2013 Fall Colloquium</a:t>
            </a:r>
          </a:p>
          <a:p>
            <a:pPr marR="0" lvl="0" algn="ctr" defTabSz="914400" rtl="0" eaLnBrk="1" fontAlgn="base" latinLnBrk="0" hangingPunct="1">
              <a:spcBef>
                <a:spcPct val="20000"/>
              </a:spcBef>
              <a:spcAft>
                <a:spcPts val="2400"/>
              </a:spcAft>
              <a:buClrTx/>
              <a:buSzTx/>
              <a:tabLst/>
              <a:defRPr/>
            </a:pPr>
            <a:r>
              <a:rPr lang="en-US" sz="3200" kern="0" dirty="0" smtClean="0"/>
              <a:t>October 29, 2013</a:t>
            </a:r>
          </a:p>
        </p:txBody>
      </p:sp>
    </p:spTree>
    <p:extLst>
      <p:ext uri="{BB962C8B-B14F-4D97-AF65-F5344CB8AC3E}">
        <p14:creationId xmlns:p14="http://schemas.microsoft.com/office/powerpoint/2010/main" val="245885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dirty="0" smtClean="0">
                <a:solidFill>
                  <a:srgbClr val="3C9E6F"/>
                </a:solidFill>
                <a:latin typeface="+mj-lt"/>
                <a:ea typeface="+mj-ea"/>
                <a:cs typeface="+mj-cs"/>
              </a:rPr>
              <a:t>Objectives</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Be familiar with navigating the Iowa Public Health Tracking portal</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Know the data resources available to assist in data discovery, use, and interpretation</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endParaRPr lang="en-US" sz="3200" kern="0" dirty="0" smtClean="0"/>
          </a:p>
        </p:txBody>
      </p:sp>
    </p:spTree>
    <p:extLst>
      <p:ext uri="{BB962C8B-B14F-4D97-AF65-F5344CB8AC3E}">
        <p14:creationId xmlns:p14="http://schemas.microsoft.com/office/powerpoint/2010/main" val="2038462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4"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dirty="0" smtClean="0">
                <a:solidFill>
                  <a:srgbClr val="3C9E6F"/>
                </a:solidFill>
                <a:latin typeface="+mj-lt"/>
                <a:ea typeface="+mj-ea"/>
                <a:cs typeface="+mj-cs"/>
              </a:rPr>
              <a:t>Portal Navigation</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5"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20000"/>
              </a:spcBef>
              <a:spcAft>
                <a:spcPts val="2400"/>
              </a:spcAft>
              <a:defRPr/>
            </a:pPr>
            <a:r>
              <a:rPr lang="en-US" sz="2400" b="1" kern="0" dirty="0" smtClean="0"/>
              <a:t>Environmental Public Health Tracking Program</a:t>
            </a:r>
            <a:r>
              <a:rPr lang="en-US" sz="2400" kern="0" dirty="0" smtClean="0"/>
              <a:t/>
            </a:r>
            <a:br>
              <a:rPr lang="en-US" sz="2400" kern="0" dirty="0" smtClean="0"/>
            </a:br>
            <a:r>
              <a:rPr lang="en-US" sz="2400" kern="0" dirty="0" smtClean="0">
                <a:hlinkClick r:id="rId4"/>
              </a:rPr>
              <a:t>http</a:t>
            </a:r>
            <a:r>
              <a:rPr lang="en-US" sz="2400" kern="0" dirty="0">
                <a:hlinkClick r:id="rId4"/>
              </a:rPr>
              <a:t>://</a:t>
            </a:r>
            <a:r>
              <a:rPr lang="en-US" sz="2400" kern="0" dirty="0" smtClean="0">
                <a:hlinkClick r:id="rId4"/>
              </a:rPr>
              <a:t>www.idph.state.ia.us/ehs/epht.aspx</a:t>
            </a:r>
            <a:endParaRPr lang="en-US" sz="2400" kern="0" dirty="0"/>
          </a:p>
          <a:p>
            <a:pPr lvl="0" algn="ctr" fontAlgn="base">
              <a:spcBef>
                <a:spcPct val="20000"/>
              </a:spcBef>
              <a:spcAft>
                <a:spcPts val="2400"/>
              </a:spcAft>
              <a:defRPr/>
            </a:pPr>
            <a:endParaRPr lang="en-US" sz="2400" b="1" kern="0" dirty="0" smtClean="0"/>
          </a:p>
          <a:p>
            <a:pPr lvl="0" algn="ctr" fontAlgn="base">
              <a:spcBef>
                <a:spcPct val="20000"/>
              </a:spcBef>
              <a:spcAft>
                <a:spcPts val="2400"/>
              </a:spcAft>
              <a:defRPr/>
            </a:pPr>
            <a:r>
              <a:rPr lang="en-US" sz="2400" b="1" kern="0" dirty="0" smtClean="0"/>
              <a:t>Iowa Public </a:t>
            </a:r>
            <a:r>
              <a:rPr lang="en-US" sz="2400" b="1" kern="0" dirty="0"/>
              <a:t>Health Tracking Portal</a:t>
            </a:r>
            <a:r>
              <a:rPr lang="en-US" sz="2400" kern="0" dirty="0"/>
              <a:t/>
            </a:r>
            <a:br>
              <a:rPr lang="en-US" sz="2400" kern="0" dirty="0"/>
            </a:br>
            <a:r>
              <a:rPr lang="en-US" sz="2400" kern="0" dirty="0" smtClean="0">
                <a:hlinkClick r:id="rId5"/>
              </a:rPr>
              <a:t>https</a:t>
            </a:r>
            <a:r>
              <a:rPr lang="en-US" sz="2400" kern="0" dirty="0">
                <a:hlinkClick r:id="rId5"/>
              </a:rPr>
              <a:t>://pht.idph.state.ia.us</a:t>
            </a:r>
            <a:endParaRPr lang="en-US" sz="2400" kern="0" dirty="0" smtClean="0"/>
          </a:p>
        </p:txBody>
      </p:sp>
    </p:spTree>
    <p:extLst>
      <p:ext uri="{BB962C8B-B14F-4D97-AF65-F5344CB8AC3E}">
        <p14:creationId xmlns:p14="http://schemas.microsoft.com/office/powerpoint/2010/main" val="2374505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dirty="0" smtClean="0">
                <a:solidFill>
                  <a:srgbClr val="3C9E6F"/>
                </a:solidFill>
                <a:latin typeface="+mj-lt"/>
                <a:ea typeface="+mj-ea"/>
                <a:cs typeface="+mj-cs"/>
              </a:rPr>
              <a:t>Data Resources</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Content landing pages</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Indicator Profiles</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Metadata</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endParaRPr lang="en-US" sz="3200" kern="0" dirty="0" smtClean="0"/>
          </a:p>
        </p:txBody>
      </p:sp>
    </p:spTree>
    <p:extLst>
      <p:ext uri="{BB962C8B-B14F-4D97-AF65-F5344CB8AC3E}">
        <p14:creationId xmlns:p14="http://schemas.microsoft.com/office/powerpoint/2010/main" val="2456810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noProof="0" dirty="0" smtClean="0">
                <a:solidFill>
                  <a:srgbClr val="3C9E6F"/>
                </a:solidFill>
                <a:latin typeface="+mj-lt"/>
                <a:ea typeface="+mj-ea"/>
                <a:cs typeface="+mj-cs"/>
              </a:rPr>
              <a:t>FAQs</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Indicator Profiles</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Metadata</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endParaRPr lang="en-US" sz="3200" kern="0" dirty="0" smtClean="0"/>
          </a:p>
        </p:txBody>
      </p:sp>
    </p:spTree>
    <p:extLst>
      <p:ext uri="{BB962C8B-B14F-4D97-AF65-F5344CB8AC3E}">
        <p14:creationId xmlns:p14="http://schemas.microsoft.com/office/powerpoint/2010/main" val="3272088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noProof="0" dirty="0" smtClean="0">
                <a:solidFill>
                  <a:srgbClr val="3C9E6F"/>
                </a:solidFill>
                <a:latin typeface="+mj-lt"/>
                <a:ea typeface="+mj-ea"/>
                <a:cs typeface="+mj-cs"/>
              </a:rPr>
              <a:t>Data Exercises</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a:t>Data Exercise 1</a:t>
            </a:r>
            <a:r>
              <a:rPr lang="en-US" sz="2400" dirty="0"/>
              <a:t>: Air Quality Data Discovery</a:t>
            </a:r>
          </a:p>
          <a:p>
            <a:r>
              <a:rPr lang="en-US" sz="2400" b="1" dirty="0"/>
              <a:t>Scenario</a:t>
            </a:r>
            <a:r>
              <a:rPr lang="en-US" sz="2400" dirty="0"/>
              <a:t>: You are interested in the potential exposures to high levels of Ozone in 2005.</a:t>
            </a:r>
          </a:p>
          <a:p>
            <a:r>
              <a:rPr lang="en-US" sz="2400" b="1" dirty="0"/>
              <a:t>Goals</a:t>
            </a:r>
            <a:r>
              <a:rPr lang="en-US" sz="2400" dirty="0"/>
              <a:t>:</a:t>
            </a:r>
          </a:p>
          <a:p>
            <a:pPr marL="457200" lvl="0" indent="-457200">
              <a:buFont typeface="+mj-lt"/>
              <a:buAutoNum type="arabicPeriod"/>
            </a:pPr>
            <a:r>
              <a:rPr lang="en-US" sz="2400" dirty="0"/>
              <a:t>Learn about the Ozone measures available on the IPHT portal</a:t>
            </a:r>
          </a:p>
          <a:p>
            <a:pPr marL="457200" lvl="0" indent="-457200">
              <a:buFont typeface="+mj-lt"/>
              <a:buAutoNum type="arabicPeriod"/>
            </a:pPr>
            <a:r>
              <a:rPr lang="en-US" sz="2400" dirty="0"/>
              <a:t>Use the Metadata and Indicator Profiles to better understand the Air Quality data</a:t>
            </a:r>
          </a:p>
          <a:p>
            <a:pPr marL="457200" indent="-457200">
              <a:buFont typeface="+mj-lt"/>
              <a:buAutoNum type="arabicPeriod"/>
            </a:pPr>
            <a:r>
              <a:rPr lang="en-US" sz="2400" dirty="0"/>
              <a:t>Modify a Dashboard Scorecard to facilitate data use</a:t>
            </a:r>
            <a:endParaRPr lang="en-US" sz="2400" kern="0" dirty="0" smtClean="0"/>
          </a:p>
        </p:txBody>
      </p:sp>
    </p:spTree>
    <p:extLst>
      <p:ext uri="{BB962C8B-B14F-4D97-AF65-F5344CB8AC3E}">
        <p14:creationId xmlns:p14="http://schemas.microsoft.com/office/powerpoint/2010/main" val="1668860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noProof="0" dirty="0" smtClean="0">
                <a:solidFill>
                  <a:srgbClr val="3C9E6F"/>
                </a:solidFill>
                <a:latin typeface="+mj-lt"/>
                <a:ea typeface="+mj-ea"/>
                <a:cs typeface="+mj-cs"/>
              </a:rPr>
              <a:t>Questions</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hlinkClick r:id="rId4"/>
              </a:rPr>
              <a:t>EPHT@idph.iowa.gov</a:t>
            </a:r>
            <a:endParaRPr lang="en-US" sz="3200" kern="0" dirty="0" smtClean="0"/>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Contact Us from the Portal</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endParaRPr lang="en-US" sz="3200" kern="0" dirty="0" smtClean="0"/>
          </a:p>
        </p:txBody>
      </p:sp>
    </p:spTree>
    <p:extLst>
      <p:ext uri="{BB962C8B-B14F-4D97-AF65-F5344CB8AC3E}">
        <p14:creationId xmlns:p14="http://schemas.microsoft.com/office/powerpoint/2010/main" val="1899360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tateslides_iowa.jpg"/>
          <p:cNvPicPr>
            <a:picLocks noChangeAspect="1"/>
          </p:cNvPicPr>
          <p:nvPr/>
        </p:nvPicPr>
        <p:blipFill>
          <a:blip r:embed="rId3" cstate="print"/>
          <a:stretch>
            <a:fillRect/>
          </a:stretch>
        </p:blipFill>
        <p:spPr>
          <a:xfrm>
            <a:off x="0" y="0"/>
            <a:ext cx="9144000" cy="6858000"/>
          </a:xfrm>
          <a:prstGeom prst="rect">
            <a:avLst/>
          </a:prstGeom>
        </p:spPr>
      </p:pic>
      <p:sp>
        <p:nvSpPr>
          <p:cNvPr id="5" name="Title 1"/>
          <p:cNvSpPr txBox="1">
            <a:spLocks/>
          </p:cNvSpPr>
          <p:nvPr/>
        </p:nvSpPr>
        <p:spPr bwMode="auto">
          <a:xfrm>
            <a:off x="1021080" y="304800"/>
            <a:ext cx="80010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lgn="ctr" fontAlgn="base">
              <a:spcBef>
                <a:spcPct val="0"/>
              </a:spcBef>
              <a:spcAft>
                <a:spcPct val="0"/>
              </a:spcAft>
              <a:defRPr/>
            </a:pPr>
            <a:r>
              <a:rPr lang="en-US" sz="5400" b="1" kern="0" noProof="0" dirty="0" smtClean="0">
                <a:solidFill>
                  <a:srgbClr val="3C9E6F"/>
                </a:solidFill>
                <a:latin typeface="+mj-lt"/>
                <a:ea typeface="+mj-ea"/>
                <a:cs typeface="+mj-cs"/>
              </a:rPr>
              <a:t>Feedback</a:t>
            </a:r>
            <a:endParaRPr kumimoji="0" lang="en-US" sz="5400" b="1" i="0" u="none" strike="noStrike" kern="0" cap="none" spc="0" normalizeH="0" baseline="0" noProof="0" dirty="0">
              <a:ln>
                <a:noFill/>
              </a:ln>
              <a:solidFill>
                <a:srgbClr val="3C9E6F"/>
              </a:solidFill>
              <a:effectLst/>
              <a:uLnTx/>
              <a:uFillTx/>
              <a:latin typeface="+mj-lt"/>
              <a:ea typeface="+mj-ea"/>
              <a:cs typeface="+mj-cs"/>
            </a:endParaRPr>
          </a:p>
        </p:txBody>
      </p:sp>
      <p:sp>
        <p:nvSpPr>
          <p:cNvPr id="6" name="Content Placeholder 2"/>
          <p:cNvSpPr txBox="1">
            <a:spLocks/>
          </p:cNvSpPr>
          <p:nvPr/>
        </p:nvSpPr>
        <p:spPr bwMode="auto">
          <a:xfrm>
            <a:off x="1474551" y="1828800"/>
            <a:ext cx="7010400" cy="3200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Session Evaluation</a:t>
            </a:r>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r>
              <a:rPr lang="en-US" sz="3200" kern="0" dirty="0" smtClean="0"/>
              <a:t>Portal Evaluation </a:t>
            </a:r>
            <a:r>
              <a:rPr lang="en-US" sz="3200" kern="0" smtClean="0"/>
              <a:t>through Survey Monkey</a:t>
            </a:r>
            <a:endParaRPr lang="en-US" sz="3200" kern="0" dirty="0" smtClean="0"/>
          </a:p>
          <a:p>
            <a:pPr marL="457200" marR="0" lvl="0" indent="-457200" defTabSz="914400" rtl="0" eaLnBrk="1" fontAlgn="base" latinLnBrk="0" hangingPunct="1">
              <a:spcBef>
                <a:spcPct val="20000"/>
              </a:spcBef>
              <a:spcAft>
                <a:spcPts val="2400"/>
              </a:spcAft>
              <a:buClrTx/>
              <a:buSzTx/>
              <a:buFont typeface="Arial" panose="020B0604020202020204" pitchFamily="34" charset="0"/>
              <a:buChar char="•"/>
              <a:tabLst/>
              <a:defRPr/>
            </a:pPr>
            <a:endParaRPr lang="en-US" sz="3200" kern="0" dirty="0" smtClean="0"/>
          </a:p>
        </p:txBody>
      </p:sp>
    </p:spTree>
    <p:extLst>
      <p:ext uri="{BB962C8B-B14F-4D97-AF65-F5344CB8AC3E}">
        <p14:creationId xmlns:p14="http://schemas.microsoft.com/office/powerpoint/2010/main" val="3850085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361</Words>
  <Application>Microsoft Office PowerPoint</Application>
  <PresentationFormat>On-screen Show (4:3)</PresentationFormat>
  <Paragraphs>56</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CDC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Centers for Disease Control &amp; Prevention</dc:creator>
  <cp:lastModifiedBy>Lee, Connie</cp:lastModifiedBy>
  <cp:revision>37</cp:revision>
  <dcterms:created xsi:type="dcterms:W3CDTF">2011-01-03T15:31:35Z</dcterms:created>
  <dcterms:modified xsi:type="dcterms:W3CDTF">2013-10-23T23:55:40Z</dcterms:modified>
</cp:coreProperties>
</file>